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4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2D669C"/>
    <a:srgbClr val="01B4E3"/>
    <a:srgbClr val="FDC82F"/>
    <a:srgbClr val="F8AE7B"/>
    <a:srgbClr val="8AB6D9"/>
    <a:srgbClr val="75BD1C"/>
    <a:srgbClr val="008542"/>
    <a:srgbClr val="CC0033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/>
    <p:restoredTop sz="94658"/>
  </p:normalViewPr>
  <p:slideViewPr>
    <p:cSldViewPr snapToGrid="0" snapToObjects="1">
      <p:cViewPr varScale="1">
        <p:scale>
          <a:sx n="150" d="100"/>
          <a:sy n="150" d="100"/>
        </p:scale>
        <p:origin x="5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9.jpg"/><Relationship Id="rId7" Type="http://schemas.openxmlformats.org/officeDocument/2006/relationships/image" Target="../media/image34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10.emf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40.jp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C0E69FF-B649-2647-AF08-D8401122C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3" b="1704"/>
          <a:stretch/>
        </p:blipFill>
        <p:spPr>
          <a:xfrm>
            <a:off x="7613387" y="3653708"/>
            <a:ext cx="1530614" cy="1319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D775C2-C966-4F49-A2EA-ACB49C9E7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754" y="3653707"/>
            <a:ext cx="1981200" cy="1316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BB5C9C-7FC2-8844-810D-8AEC7080D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46"/>
          <a:stretch/>
        </p:blipFill>
        <p:spPr>
          <a:xfrm>
            <a:off x="5722359" y="3619365"/>
            <a:ext cx="1897641" cy="1354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9FAD7D-0BE0-5744-9770-337A5A6484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261" y="717966"/>
            <a:ext cx="1447091" cy="2344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74DDC-CCBA-4343-B25D-DCC8CDF094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1" r="2181" b="1833"/>
          <a:stretch/>
        </p:blipFill>
        <p:spPr>
          <a:xfrm>
            <a:off x="0" y="909580"/>
            <a:ext cx="2868904" cy="21528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7A7B3-EE94-F944-9125-0F7293607D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704" y="-10028"/>
            <a:ext cx="4850296" cy="3716314"/>
          </a:xfrm>
          <a:prstGeom prst="rect">
            <a:avLst/>
          </a:prstGeom>
        </p:spPr>
      </p:pic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DF5E03DB-52D4-A94B-9597-D3F7E8A852FE}"/>
              </a:ext>
            </a:extLst>
          </p:cNvPr>
          <p:cNvSpPr/>
          <p:nvPr/>
        </p:nvSpPr>
        <p:spPr>
          <a:xfrm flipV="1">
            <a:off x="0" y="-11155"/>
            <a:ext cx="9144000" cy="938788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ABDD9-BEB9-7D44-B2E9-F51FC0E90B7A}"/>
              </a:ext>
            </a:extLst>
          </p:cNvPr>
          <p:cNvSpPr txBox="1"/>
          <p:nvPr/>
        </p:nvSpPr>
        <p:spPr>
          <a:xfrm>
            <a:off x="304800" y="82368"/>
            <a:ext cx="3881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at a Glance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2A0224-BA3A-F948-BFD4-3E2C30DF8C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87040"/>
            <a:ext cx="4293004" cy="19857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3CCB73-050E-3048-9D45-CA46B27B28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76743"/>
            <a:ext cx="1066800" cy="6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7499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93FDBBB-2814-D74E-A319-F5E39A795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18537"/>
          <a:stretch/>
        </p:blipFill>
        <p:spPr>
          <a:xfrm>
            <a:off x="0" y="23223"/>
            <a:ext cx="9144000" cy="49493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4D12AC-F0B0-4A45-99A8-79A653F4576C}"/>
              </a:ext>
            </a:extLst>
          </p:cNvPr>
          <p:cNvSpPr txBox="1">
            <a:spLocks/>
          </p:cNvSpPr>
          <p:nvPr/>
        </p:nvSpPr>
        <p:spPr bwMode="auto">
          <a:xfrm>
            <a:off x="296555" y="3327993"/>
            <a:ext cx="8847446" cy="57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66A1"/>
                </a:solidFill>
                <a:cs typeface="Calibri"/>
              </a:rPr>
              <a:t>2,562</a:t>
            </a:r>
            <a:r>
              <a:rPr lang="en-US" sz="1800" dirty="0">
                <a:latin typeface="Calibri"/>
                <a:cs typeface="Calibri"/>
              </a:rPr>
              <a:t> Chapters that unite local members with similar technical interests 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C40A88-9601-7F48-8617-1DD5A5996954}"/>
              </a:ext>
            </a:extLst>
          </p:cNvPr>
          <p:cNvSpPr txBox="1">
            <a:spLocks/>
          </p:cNvSpPr>
          <p:nvPr/>
        </p:nvSpPr>
        <p:spPr>
          <a:xfrm>
            <a:off x="296554" y="933636"/>
            <a:ext cx="8847446" cy="1357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i="1" dirty="0">
                <a:solidFill>
                  <a:srgbClr val="01B4E3"/>
                </a:solidFill>
              </a:rPr>
              <a:t>IEEE has…</a:t>
            </a:r>
          </a:p>
          <a:p>
            <a:pPr>
              <a:buSzPct val="100000"/>
            </a:pPr>
            <a:r>
              <a:rPr lang="en-US" sz="1800" dirty="0">
                <a:latin typeface="Calibri"/>
                <a:cs typeface="Calibri"/>
              </a:rPr>
              <a:t>Over </a:t>
            </a:r>
            <a:r>
              <a:rPr lang="en-US" sz="1800" b="1" dirty="0">
                <a:solidFill>
                  <a:srgbClr val="0066A1"/>
                </a:solidFill>
                <a:latin typeface="Calibri"/>
                <a:cs typeface="Calibri"/>
              </a:rPr>
              <a:t>400,000</a:t>
            </a:r>
            <a:r>
              <a:rPr lang="en-US" sz="1800" dirty="0">
                <a:latin typeface="Calibri"/>
                <a:cs typeface="Calibri"/>
              </a:rPr>
              <a:t> members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/>
                <a:cs typeface="Calibri"/>
              </a:rPr>
              <a:t>in more than </a:t>
            </a:r>
            <a:r>
              <a:rPr lang="en-US" sz="1800" b="1" dirty="0">
                <a:solidFill>
                  <a:srgbClr val="0066A1"/>
                </a:solidFill>
                <a:latin typeface="Calibri"/>
                <a:cs typeface="Calibri"/>
              </a:rPr>
              <a:t>160</a:t>
            </a:r>
            <a:r>
              <a:rPr lang="en-US" sz="1800" dirty="0">
                <a:latin typeface="Calibri"/>
                <a:cs typeface="Calibri"/>
              </a:rPr>
              <a:t> countries,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/>
                <a:cs typeface="Calibri"/>
              </a:rPr>
              <a:t>more than 60 percent of whom are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/>
                <a:cs typeface="Calibri"/>
              </a:rPr>
              <a:t>from outside the United States 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1E30DF-6F50-F543-90A1-011FFAD12F7D}"/>
              </a:ext>
            </a:extLst>
          </p:cNvPr>
          <p:cNvSpPr txBox="1">
            <a:spLocks/>
          </p:cNvSpPr>
          <p:nvPr/>
        </p:nvSpPr>
        <p:spPr bwMode="auto">
          <a:xfrm>
            <a:off x="296555" y="2741692"/>
            <a:ext cx="8847445" cy="5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Sections in </a:t>
            </a:r>
            <a:r>
              <a:rPr lang="en-US" sz="1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geographic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Regions worldwide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F0A2DB8-4B25-564F-A0C7-FC87A8028EA6}"/>
              </a:ext>
            </a:extLst>
          </p:cNvPr>
          <p:cNvSpPr txBox="1">
            <a:spLocks/>
          </p:cNvSpPr>
          <p:nvPr/>
        </p:nvSpPr>
        <p:spPr bwMode="auto">
          <a:xfrm>
            <a:off x="296554" y="2346160"/>
            <a:ext cx="8847445" cy="32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cs typeface="Calibri"/>
              </a:rPr>
              <a:t>More than </a:t>
            </a:r>
            <a:r>
              <a:rPr lang="en-US" sz="1800" b="1">
                <a:solidFill>
                  <a:srgbClr val="0066A1"/>
                </a:solidFill>
                <a:ea typeface="+mn-lt"/>
                <a:cs typeface="+mn-lt"/>
              </a:rPr>
              <a:t>107,000</a:t>
            </a:r>
            <a:r>
              <a:rPr lang="en-US" sz="1800">
                <a:cs typeface="Calibri"/>
              </a:rPr>
              <a:t> </a:t>
            </a:r>
            <a:r>
              <a:rPr lang="en-US" sz="1800" dirty="0">
                <a:cs typeface="Calibri"/>
              </a:rPr>
              <a:t>Student members</a:t>
            </a:r>
            <a:r>
              <a:rPr lang="en-US" sz="1600" dirty="0">
                <a:cs typeface="Calibri"/>
              </a:rPr>
              <a:t> </a:t>
            </a:r>
            <a:endParaRPr lang="en-US" sz="18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4B6FBB-3250-1240-A983-716DBA6259EC}"/>
              </a:ext>
            </a:extLst>
          </p:cNvPr>
          <p:cNvSpPr txBox="1">
            <a:spLocks/>
          </p:cNvSpPr>
          <p:nvPr/>
        </p:nvSpPr>
        <p:spPr bwMode="auto">
          <a:xfrm>
            <a:off x="303964" y="4357914"/>
            <a:ext cx="8840036" cy="3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66A1"/>
                </a:solidFill>
                <a:latin typeface="Calibri"/>
                <a:cs typeface="Calibri"/>
              </a:rPr>
              <a:t>580</a:t>
            </a:r>
            <a:r>
              <a:rPr lang="en-US" sz="1800" dirty="0">
                <a:latin typeface="Calibri"/>
                <a:cs typeface="Calibri"/>
              </a:rPr>
              <a:t> affinity groups and growing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A06F71-73CA-1D4F-B44A-42B2059B23D9}"/>
              </a:ext>
            </a:extLst>
          </p:cNvPr>
          <p:cNvSpPr txBox="1">
            <a:spLocks/>
          </p:cNvSpPr>
          <p:nvPr/>
        </p:nvSpPr>
        <p:spPr bwMode="auto">
          <a:xfrm>
            <a:off x="296555" y="3687611"/>
            <a:ext cx="8847445" cy="50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66A1"/>
                </a:solidFill>
                <a:latin typeface="Calibri"/>
                <a:cs typeface="Calibri"/>
              </a:rPr>
              <a:t>3,485</a:t>
            </a:r>
            <a:r>
              <a:rPr lang="en-US" sz="1800" dirty="0">
                <a:latin typeface="Calibri"/>
                <a:cs typeface="Calibri"/>
              </a:rPr>
              <a:t> Student Branches at colleges and universities in over </a:t>
            </a:r>
            <a:r>
              <a:rPr lang="en-US" sz="1800" b="1" dirty="0">
                <a:solidFill>
                  <a:srgbClr val="0066A1"/>
                </a:solidFill>
                <a:latin typeface="Calibri"/>
                <a:cs typeface="Calibri"/>
              </a:rPr>
              <a:t>100</a:t>
            </a:r>
            <a:r>
              <a:rPr lang="en-US" sz="1800" dirty="0">
                <a:latin typeface="Calibri"/>
                <a:cs typeface="Calibri"/>
              </a:rPr>
              <a:t> countries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5691C2-5C8F-6449-A09B-FCB0696209A2}"/>
              </a:ext>
            </a:extLst>
          </p:cNvPr>
          <p:cNvSpPr txBox="1">
            <a:spLocks/>
          </p:cNvSpPr>
          <p:nvPr/>
        </p:nvSpPr>
        <p:spPr bwMode="auto">
          <a:xfrm>
            <a:off x="296555" y="4029819"/>
            <a:ext cx="8847445" cy="4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66A1"/>
                </a:solidFill>
                <a:latin typeface="Calibri"/>
                <a:cs typeface="Calibri"/>
              </a:rPr>
              <a:t>2,877</a:t>
            </a:r>
            <a:r>
              <a:rPr lang="en-US" sz="1800" dirty="0">
                <a:latin typeface="Calibri"/>
                <a:cs typeface="Calibri"/>
              </a:rPr>
              <a:t> Student Branch Chapters of IEEE technical Societies</a:t>
            </a:r>
          </a:p>
        </p:txBody>
      </p:sp>
      <p:sp>
        <p:nvSpPr>
          <p:cNvPr id="21" name="Title 18">
            <a:extLst>
              <a:ext uri="{FF2B5EF4-FFF2-40B4-BE49-F238E27FC236}">
                <a16:creationId xmlns:a16="http://schemas.microsoft.com/office/drawing/2014/main" id="{2D777E1A-D5C7-B744-B20D-7317C1BF1FA3}"/>
              </a:ext>
            </a:extLst>
          </p:cNvPr>
          <p:cNvSpPr txBox="1">
            <a:spLocks/>
          </p:cNvSpPr>
          <p:nvPr/>
        </p:nvSpPr>
        <p:spPr>
          <a:xfrm>
            <a:off x="5368512" y="-2218006"/>
            <a:ext cx="2974383" cy="96977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rgbClr val="FDC82F"/>
              </a:solidFill>
            </a:endParaRPr>
          </a:p>
        </p:txBody>
      </p:sp>
      <p:sp>
        <p:nvSpPr>
          <p:cNvPr id="31" name="Snip Single Corner Rectangle 30">
            <a:extLst>
              <a:ext uri="{FF2B5EF4-FFF2-40B4-BE49-F238E27FC236}">
                <a16:creationId xmlns:a16="http://schemas.microsoft.com/office/drawing/2014/main" id="{30957EA9-8754-5041-A5F0-8B97585DEE16}"/>
              </a:ext>
            </a:extLst>
          </p:cNvPr>
          <p:cNvSpPr/>
          <p:nvPr/>
        </p:nvSpPr>
        <p:spPr>
          <a:xfrm flipV="1">
            <a:off x="0" y="-11155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A0D706-A7CD-5044-A523-AE945F5CD1DB}"/>
              </a:ext>
            </a:extLst>
          </p:cNvPr>
          <p:cNvSpPr txBox="1"/>
          <p:nvPr/>
        </p:nvSpPr>
        <p:spPr>
          <a:xfrm>
            <a:off x="304800" y="69668"/>
            <a:ext cx="3881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at a Glance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85AF51C-E99F-A741-9F9F-B3AA27D33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" r="-1"/>
          <a:stretch/>
        </p:blipFill>
        <p:spPr>
          <a:xfrm>
            <a:off x="5426802" y="-2060567"/>
            <a:ext cx="3369469" cy="1446774"/>
          </a:xfrm>
          <a:prstGeom prst="rect">
            <a:avLst/>
          </a:prstGeom>
        </p:spPr>
      </p:pic>
      <p:pic>
        <p:nvPicPr>
          <p:cNvPr id="34" name="Picture Placeholder 17">
            <a:extLst>
              <a:ext uri="{FF2B5EF4-FFF2-40B4-BE49-F238E27FC236}">
                <a16:creationId xmlns:a16="http://schemas.microsoft.com/office/drawing/2014/main" id="{2B58E339-BE11-8C45-A3F5-2A6FB7F25F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0494" y="-3304054"/>
            <a:ext cx="1084013" cy="1084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0B90B3-8A57-9149-B21D-D38612427C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125" y="4480696"/>
            <a:ext cx="2295125" cy="370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4A748-93D7-D44A-AB87-DE5FC230D4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495" y="4060221"/>
            <a:ext cx="1066799" cy="8262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3CE7D6-AF0A-B749-9EC1-7116090175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44" y="538786"/>
            <a:ext cx="5415455" cy="29352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35ACB9-B6B9-EB49-B63A-15C46B73EAC4}"/>
              </a:ext>
            </a:extLst>
          </p:cNvPr>
          <p:cNvSpPr/>
          <p:nvPr/>
        </p:nvSpPr>
        <p:spPr>
          <a:xfrm>
            <a:off x="296554" y="4779493"/>
            <a:ext cx="5903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stated above are current as of 04/2021.</a:t>
            </a:r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4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9000" advClick="0" advTm="200">
        <p15:prstTrans prst="peelOff"/>
      </p:transition>
    </mc:Choice>
    <mc:Fallback xmlns="">
      <p:transition spd="slow" advClick="0" advTm="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F81A8B-077A-4548-89C6-B8377C6B639F}"/>
              </a:ext>
            </a:extLst>
          </p:cNvPr>
          <p:cNvSpPr/>
          <p:nvPr/>
        </p:nvSpPr>
        <p:spPr>
          <a:xfrm>
            <a:off x="-67734" y="735450"/>
            <a:ext cx="9144000" cy="426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873A2D-967F-764A-8AAC-FC7D34634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27"/>
          <a:stretch/>
        </p:blipFill>
        <p:spPr>
          <a:xfrm>
            <a:off x="6902811" y="1983559"/>
            <a:ext cx="2241190" cy="3004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411B92-2029-424D-AFB5-428519D080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754" y="503528"/>
            <a:ext cx="2233246" cy="148883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40F49D-4BE2-9B4D-919E-4E3296D6894F}"/>
              </a:ext>
            </a:extLst>
          </p:cNvPr>
          <p:cNvSpPr txBox="1">
            <a:spLocks/>
          </p:cNvSpPr>
          <p:nvPr/>
        </p:nvSpPr>
        <p:spPr bwMode="auto">
          <a:xfrm>
            <a:off x="300123" y="3637842"/>
            <a:ext cx="4572834" cy="51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Publishes approximately </a:t>
            </a:r>
            <a:r>
              <a:rPr lang="en-US" sz="1800" b="1" dirty="0">
                <a:solidFill>
                  <a:srgbClr val="0066A1"/>
                </a:solidFill>
              </a:rPr>
              <a:t>200</a:t>
            </a:r>
            <a:r>
              <a:rPr lang="en-US" sz="1800" dirty="0"/>
              <a:t> transactions, journals, and magazines</a:t>
            </a:r>
            <a:r>
              <a:rPr lang="en-US" sz="1600" dirty="0"/>
              <a:t> 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B2FDB2-31B0-6C40-95B6-6678D501A3DA}"/>
              </a:ext>
            </a:extLst>
          </p:cNvPr>
          <p:cNvSpPr txBox="1">
            <a:spLocks/>
          </p:cNvSpPr>
          <p:nvPr/>
        </p:nvSpPr>
        <p:spPr bwMode="auto">
          <a:xfrm>
            <a:off x="300123" y="1993941"/>
            <a:ext cx="4486481" cy="85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Has more than </a:t>
            </a:r>
            <a:r>
              <a:rPr lang="en-US" sz="1800" b="1" dirty="0">
                <a:solidFill>
                  <a:srgbClr val="0066A1"/>
                </a:solidFill>
              </a:rPr>
              <a:t>5 million</a:t>
            </a:r>
            <a:r>
              <a:rPr lang="en-US" sz="1800" dirty="0"/>
              <a:t> documents in the </a:t>
            </a:r>
            <a:br>
              <a:rPr lang="en-US" sz="1800" dirty="0"/>
            </a:br>
            <a:r>
              <a:rPr lang="en-US" sz="1800" dirty="0"/>
              <a:t>IEEE </a:t>
            </a:r>
            <a:r>
              <a:rPr lang="en-US" sz="1800" i="1" dirty="0"/>
              <a:t>Xplore</a:t>
            </a:r>
            <a:r>
              <a:rPr lang="en-US" sz="1800" dirty="0"/>
              <a:t>® digital library, with more than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66A1"/>
                </a:solidFill>
              </a:rPr>
              <a:t>15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66A1"/>
                </a:solidFill>
              </a:rPr>
              <a:t>million</a:t>
            </a:r>
            <a:r>
              <a:rPr lang="en-US" sz="1800" dirty="0"/>
              <a:t> downloads each month  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51D141-BD2A-484E-A444-2EB610E984FD}"/>
              </a:ext>
            </a:extLst>
          </p:cNvPr>
          <p:cNvSpPr txBox="1">
            <a:spLocks/>
          </p:cNvSpPr>
          <p:nvPr/>
        </p:nvSpPr>
        <p:spPr bwMode="auto">
          <a:xfrm>
            <a:off x="297322" y="2836371"/>
            <a:ext cx="4677881" cy="8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Has an active portfolio of nearly </a:t>
            </a:r>
            <a:r>
              <a:rPr lang="en-US" sz="1800" b="1" dirty="0">
                <a:solidFill>
                  <a:srgbClr val="0066A1"/>
                </a:solidFill>
              </a:rPr>
              <a:t>1,200 </a:t>
            </a:r>
            <a:r>
              <a:rPr lang="en-US" sz="1800" dirty="0"/>
              <a:t>standards and more than </a:t>
            </a:r>
            <a:r>
              <a:rPr lang="en-US" sz="1800" b="1" dirty="0">
                <a:solidFill>
                  <a:srgbClr val="0066A1"/>
                </a:solidFill>
              </a:rPr>
              <a:t>900</a:t>
            </a:r>
            <a:r>
              <a:rPr lang="en-US" sz="1800" dirty="0"/>
              <a:t> projects </a:t>
            </a:r>
            <a:br>
              <a:rPr lang="en-US" sz="1800" dirty="0"/>
            </a:br>
            <a:r>
              <a:rPr lang="en-US" sz="1800" dirty="0"/>
              <a:t>under development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E4F0E0-482C-5C43-B895-74DEC58FEB94}"/>
              </a:ext>
            </a:extLst>
          </p:cNvPr>
          <p:cNvSpPr txBox="1">
            <a:spLocks/>
          </p:cNvSpPr>
          <p:nvPr/>
        </p:nvSpPr>
        <p:spPr bwMode="auto">
          <a:xfrm>
            <a:off x="300124" y="4227924"/>
            <a:ext cx="4309976" cy="50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Sponsors more than </a:t>
            </a:r>
            <a:r>
              <a:rPr lang="en-US" sz="1800" b="1" dirty="0">
                <a:solidFill>
                  <a:srgbClr val="0066A1"/>
                </a:solidFill>
              </a:rPr>
              <a:t>1,600</a:t>
            </a:r>
            <a:r>
              <a:rPr lang="en-US" sz="1800" dirty="0"/>
              <a:t> conferences in </a:t>
            </a:r>
            <a:r>
              <a:rPr lang="en-US" sz="1800" b="1" dirty="0">
                <a:solidFill>
                  <a:srgbClr val="0066A1"/>
                </a:solidFill>
              </a:rPr>
              <a:t>96</a:t>
            </a:r>
            <a:r>
              <a:rPr lang="en-US" sz="1800" dirty="0"/>
              <a:t> countries annually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6B4660-E557-5441-AC6C-C608F54D8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0" b="3987"/>
          <a:stretch/>
        </p:blipFill>
        <p:spPr>
          <a:xfrm>
            <a:off x="4991306" y="694871"/>
            <a:ext cx="1938356" cy="1553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F4908-3F8B-F542-821F-1DA39226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713" y="2249033"/>
            <a:ext cx="1042949" cy="69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DEAADD20-9283-5343-842D-BB26C6F02A57}"/>
              </a:ext>
            </a:extLst>
          </p:cNvPr>
          <p:cNvSpPr/>
          <p:nvPr/>
        </p:nvSpPr>
        <p:spPr>
          <a:xfrm flipV="1">
            <a:off x="0" y="-11155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F1F77-BA91-A347-AA2E-68D142841834}"/>
              </a:ext>
            </a:extLst>
          </p:cNvPr>
          <p:cNvSpPr txBox="1"/>
          <p:nvPr/>
        </p:nvSpPr>
        <p:spPr>
          <a:xfrm>
            <a:off x="304800" y="69668"/>
            <a:ext cx="3881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at a Glance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891B38-0BDE-7E41-ACC1-EA8B5559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247" y="2251030"/>
            <a:ext cx="896553" cy="59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E3505-0ABB-F946-B98C-44B5829D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8399" y="2854416"/>
            <a:ext cx="1951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A8B923-735F-E149-9E79-83B128A1BA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844" y="-209550"/>
            <a:ext cx="2944156" cy="3829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C5A055-8072-CF48-AE69-0B4963AD09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0967" y="1994755"/>
            <a:ext cx="728582" cy="13130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41D1ED9-4887-6F4C-927E-5B3FF77A86DE}"/>
              </a:ext>
            </a:extLst>
          </p:cNvPr>
          <p:cNvSpPr txBox="1">
            <a:spLocks/>
          </p:cNvSpPr>
          <p:nvPr/>
        </p:nvSpPr>
        <p:spPr>
          <a:xfrm>
            <a:off x="296554" y="749664"/>
            <a:ext cx="4821546" cy="1357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i="1" dirty="0">
                <a:solidFill>
                  <a:srgbClr val="01B4E3"/>
                </a:solidFill>
              </a:rPr>
              <a:t>IEEE…</a:t>
            </a:r>
          </a:p>
          <a:p>
            <a:r>
              <a:rPr lang="en-US" sz="1800" dirty="0"/>
              <a:t>Has </a:t>
            </a:r>
            <a:r>
              <a:rPr lang="en-US" sz="1800" b="1" dirty="0">
                <a:solidFill>
                  <a:srgbClr val="0066A1"/>
                </a:solidFill>
              </a:rPr>
              <a:t>39</a:t>
            </a:r>
            <a:r>
              <a:rPr lang="en-US" sz="1800" dirty="0"/>
              <a:t> technical Societies and </a:t>
            </a:r>
            <a:r>
              <a:rPr lang="en-US" sz="1800" b="1" dirty="0">
                <a:solidFill>
                  <a:srgbClr val="0066A1"/>
                </a:solidFill>
              </a:rPr>
              <a:t>seven</a:t>
            </a:r>
            <a:r>
              <a:rPr lang="en-US" sz="1800" dirty="0"/>
              <a:t> Technical Councils representing the wide range of </a:t>
            </a:r>
            <a:br>
              <a:rPr lang="en-US" sz="1800" dirty="0"/>
            </a:br>
            <a:r>
              <a:rPr lang="en-US" sz="1800" dirty="0"/>
              <a:t>IEEE technical interests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CBB61F-04AC-874B-85B8-D591550EDAAE}"/>
              </a:ext>
            </a:extLst>
          </p:cNvPr>
          <p:cNvSpPr/>
          <p:nvPr/>
        </p:nvSpPr>
        <p:spPr>
          <a:xfrm>
            <a:off x="296554" y="4779493"/>
            <a:ext cx="5903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stated above are current as of 04/2021.</a:t>
            </a:r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4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3564A6E-B9D7-684B-8504-70454AA20FB4}"/>
              </a:ext>
            </a:extLst>
          </p:cNvPr>
          <p:cNvSpPr/>
          <p:nvPr/>
        </p:nvSpPr>
        <p:spPr>
          <a:xfrm>
            <a:off x="0" y="735450"/>
            <a:ext cx="9144000" cy="426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873A2D-967F-764A-8AAC-FC7D34634A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2016"/>
            <a:ext cx="2241190" cy="276194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411B92-2029-424D-AFB5-428519D080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" y="727660"/>
            <a:ext cx="2453970" cy="152614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51D141-BD2A-484E-A444-2EB610E984FD}"/>
              </a:ext>
            </a:extLst>
          </p:cNvPr>
          <p:cNvSpPr txBox="1">
            <a:spLocks/>
          </p:cNvSpPr>
          <p:nvPr/>
        </p:nvSpPr>
        <p:spPr bwMode="auto">
          <a:xfrm>
            <a:off x="4237123" y="2392955"/>
            <a:ext cx="4672279" cy="6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dirty="0"/>
              <a:t>Attracting more than </a:t>
            </a:r>
            <a:r>
              <a:rPr lang="en-US" sz="1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561,000</a:t>
            </a:r>
            <a:r>
              <a:rPr lang="en-US" dirty="0"/>
              <a:t> conference attendees</a:t>
            </a:r>
          </a:p>
          <a:p>
            <a:pPr>
              <a:buSzPct val="100000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E4F0E0-482C-5C43-B895-74DEC58FEB94}"/>
              </a:ext>
            </a:extLst>
          </p:cNvPr>
          <p:cNvSpPr txBox="1">
            <a:spLocks/>
          </p:cNvSpPr>
          <p:nvPr/>
        </p:nvSpPr>
        <p:spPr bwMode="auto">
          <a:xfrm>
            <a:off x="4237124" y="2963054"/>
            <a:ext cx="3938048" cy="50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Publishing more than </a:t>
            </a:r>
            <a:r>
              <a:rPr lang="en-US" sz="1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1,800</a:t>
            </a:r>
            <a:r>
              <a:rPr lang="en-US" dirty="0"/>
              <a:t> conference proceedings via IEEE </a:t>
            </a:r>
            <a:r>
              <a:rPr lang="en-US" i="1" dirty="0"/>
              <a:t>Xplore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6B4660-E557-5441-AC6C-C608F54D8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222706" y="711577"/>
            <a:ext cx="1938356" cy="1625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F4908-3F8B-F542-821F-1DA39226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18113" y="3595359"/>
            <a:ext cx="1042949" cy="6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DEAADD20-9283-5343-842D-BB26C6F02A57}"/>
              </a:ext>
            </a:extLst>
          </p:cNvPr>
          <p:cNvSpPr/>
          <p:nvPr/>
        </p:nvSpPr>
        <p:spPr>
          <a:xfrm flipV="1">
            <a:off x="0" y="-11155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F1F77-BA91-A347-AA2E-68D142841834}"/>
              </a:ext>
            </a:extLst>
          </p:cNvPr>
          <p:cNvSpPr txBox="1"/>
          <p:nvPr/>
        </p:nvSpPr>
        <p:spPr>
          <a:xfrm>
            <a:off x="304800" y="69668"/>
            <a:ext cx="3881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at a Glance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891B38-0BDE-7E41-ACC1-EA8B5559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5055" y="3592787"/>
            <a:ext cx="909145" cy="50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E3505-0ABB-F946-B98C-44B5829D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5055" y="4093556"/>
            <a:ext cx="1946007" cy="90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41D1ED9-4887-6F4C-927E-5B3FF77A86DE}"/>
              </a:ext>
            </a:extLst>
          </p:cNvPr>
          <p:cNvSpPr txBox="1">
            <a:spLocks/>
          </p:cNvSpPr>
          <p:nvPr/>
        </p:nvSpPr>
        <p:spPr>
          <a:xfrm>
            <a:off x="4233554" y="819337"/>
            <a:ext cx="4821546" cy="47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i="1" dirty="0">
                <a:solidFill>
                  <a:srgbClr val="01B4E3"/>
                </a:solidFill>
              </a:rPr>
              <a:t>And…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IEEE journals, conference proceedings, and standards, plus select content dating back to 1872</a:t>
            </a:r>
            <a:endParaRPr lang="en-US" dirty="0"/>
          </a:p>
          <a:p>
            <a:r>
              <a:rPr lang="en-US" dirty="0"/>
              <a:t>Partnering with more than </a:t>
            </a:r>
            <a:r>
              <a:rPr lang="en-US" sz="1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1,400</a:t>
            </a:r>
            <a:r>
              <a:rPr lang="en-US" dirty="0"/>
              <a:t> non-IEEE </a:t>
            </a:r>
            <a:br>
              <a:rPr lang="en-US" dirty="0"/>
            </a:br>
            <a:r>
              <a:rPr lang="en-US" dirty="0"/>
              <a:t>entities globally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0D329DB-CE9B-8140-8B7D-C02764E9D526}"/>
              </a:ext>
            </a:extLst>
          </p:cNvPr>
          <p:cNvSpPr txBox="1">
            <a:spLocks/>
          </p:cNvSpPr>
          <p:nvPr/>
        </p:nvSpPr>
        <p:spPr>
          <a:xfrm>
            <a:off x="8820149" y="-2917158"/>
            <a:ext cx="4969512" cy="5585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LucidaGrande" charset="0"/>
              <a:buNone/>
            </a:pPr>
            <a:endParaRPr lang="en-US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1D7E6B-585D-814F-82BC-34A797C58C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64" y="4057650"/>
            <a:ext cx="1241134" cy="6984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9AAA14-3C52-4B4E-A823-A4A34B38C2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06" y="2315173"/>
            <a:ext cx="1938356" cy="12922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39F3F74-8324-FD4A-BED9-7FA720B3728F}"/>
              </a:ext>
            </a:extLst>
          </p:cNvPr>
          <p:cNvSpPr/>
          <p:nvPr/>
        </p:nvSpPr>
        <p:spPr>
          <a:xfrm>
            <a:off x="4346040" y="4768520"/>
            <a:ext cx="5903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stated above are current as of 04/2021.</a:t>
            </a:r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42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040DAC-7EE8-D743-9FF8-2CF0EB765B79}"/>
              </a:ext>
            </a:extLst>
          </p:cNvPr>
          <p:cNvSpPr/>
          <p:nvPr/>
        </p:nvSpPr>
        <p:spPr>
          <a:xfrm>
            <a:off x="-5926" y="114889"/>
            <a:ext cx="9144000" cy="514350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DEAADD20-9283-5343-842D-BB26C6F02A57}"/>
              </a:ext>
            </a:extLst>
          </p:cNvPr>
          <p:cNvSpPr/>
          <p:nvPr/>
        </p:nvSpPr>
        <p:spPr>
          <a:xfrm flipV="1">
            <a:off x="0" y="0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904432D-FD02-9445-8450-CC1ADC0B1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8" r="13958" b="30505"/>
          <a:stretch/>
        </p:blipFill>
        <p:spPr>
          <a:xfrm>
            <a:off x="370" y="2273676"/>
            <a:ext cx="2971800" cy="914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F6F25C3-C1B1-E54D-99A5-83C4E7F20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12" b="56642"/>
          <a:stretch/>
        </p:blipFill>
        <p:spPr>
          <a:xfrm>
            <a:off x="3080174" y="2273676"/>
            <a:ext cx="2971800" cy="914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B19E0A8-7D96-9545-A1DE-6C8B99D7D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40" r="7998" b="37203"/>
          <a:stretch/>
        </p:blipFill>
        <p:spPr>
          <a:xfrm>
            <a:off x="6163733" y="2273676"/>
            <a:ext cx="2971800" cy="914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840F55-1B2C-9F44-B363-99DCACBA75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195" r="13958" b="6122"/>
          <a:stretch/>
        </p:blipFill>
        <p:spPr>
          <a:xfrm>
            <a:off x="370" y="3803445"/>
            <a:ext cx="2971800" cy="914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F8EA96-C3D5-E249-9E2C-A54BCACD82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" t="18659" r="7833" b="18659"/>
          <a:stretch/>
        </p:blipFill>
        <p:spPr>
          <a:xfrm>
            <a:off x="3080174" y="3803445"/>
            <a:ext cx="2971800" cy="9144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AC85412-A4D7-3A4A-8029-4CB2F9ED0B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051" r="7998" b="24700"/>
          <a:stretch/>
        </p:blipFill>
        <p:spPr>
          <a:xfrm>
            <a:off x="6163733" y="3803445"/>
            <a:ext cx="2971800" cy="914400"/>
          </a:xfrm>
          <a:prstGeom prst="rect">
            <a:avLst/>
          </a:prstGeom>
        </p:spPr>
      </p:pic>
      <p:sp>
        <p:nvSpPr>
          <p:cNvPr id="56" name="Snip Single Corner Rectangle 55">
            <a:extLst>
              <a:ext uri="{FF2B5EF4-FFF2-40B4-BE49-F238E27FC236}">
                <a16:creationId xmlns:a16="http://schemas.microsoft.com/office/drawing/2014/main" id="{33FF297F-9D83-DE48-8063-EB3A8232803A}"/>
              </a:ext>
            </a:extLst>
          </p:cNvPr>
          <p:cNvSpPr/>
          <p:nvPr/>
        </p:nvSpPr>
        <p:spPr>
          <a:xfrm flipV="1">
            <a:off x="0" y="-11155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F7C017-DD7E-0E44-9CF2-E1505E20BEC3}"/>
              </a:ext>
            </a:extLst>
          </p:cNvPr>
          <p:cNvSpPr txBox="1"/>
          <p:nvPr/>
        </p:nvSpPr>
        <p:spPr>
          <a:xfrm>
            <a:off x="304800" y="69668"/>
            <a:ext cx="708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with us to the future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AA95975-35E5-1644-A4BA-3C0E5511C2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326" r="13958" b="20326"/>
          <a:stretch/>
        </p:blipFill>
        <p:spPr>
          <a:xfrm>
            <a:off x="370" y="739412"/>
            <a:ext cx="2971800" cy="914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7CB85D-1EB1-ED48-B92B-D0E56BB7D3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024" r="7912" b="33350"/>
          <a:stretch/>
        </p:blipFill>
        <p:spPr>
          <a:xfrm>
            <a:off x="3080174" y="734617"/>
            <a:ext cx="2971800" cy="91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D57401-B34D-A54D-B452-F9982A20C82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596" b="51990"/>
          <a:stretch/>
        </p:blipFill>
        <p:spPr>
          <a:xfrm>
            <a:off x="6163733" y="734617"/>
            <a:ext cx="29718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108645C-9CC4-934F-A736-D3C2454A5D40}"/>
              </a:ext>
            </a:extLst>
          </p:cNvPr>
          <p:cNvSpPr txBox="1">
            <a:spLocks/>
          </p:cNvSpPr>
          <p:nvPr/>
        </p:nvSpPr>
        <p:spPr>
          <a:xfrm>
            <a:off x="370" y="1664901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Cloud Computing</a:t>
            </a:r>
            <a:endParaRPr lang="en-US" sz="2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C720A1-9563-534C-BCDB-AFCEB6932DD9}"/>
              </a:ext>
            </a:extLst>
          </p:cNvPr>
          <p:cNvSpPr txBox="1">
            <a:spLocks/>
          </p:cNvSpPr>
          <p:nvPr/>
        </p:nvSpPr>
        <p:spPr>
          <a:xfrm>
            <a:off x="3080174" y="1669590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Information </a:t>
            </a:r>
            <a:r>
              <a:rPr lang="en-US" sz="2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Storage</a:t>
            </a:r>
            <a:endParaRPr lang="en-US" sz="21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0B7AB1-B959-F84F-99A5-4072334C49AA}"/>
              </a:ext>
            </a:extLst>
          </p:cNvPr>
          <p:cNvSpPr txBox="1">
            <a:spLocks/>
          </p:cNvSpPr>
          <p:nvPr/>
        </p:nvSpPr>
        <p:spPr>
          <a:xfrm>
            <a:off x="6163733" y="1669590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Machine Learning</a:t>
            </a:r>
            <a:endParaRPr lang="en-US" sz="2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7D9475-FB3B-DF44-9134-1E48E8BC9EE8}"/>
              </a:ext>
            </a:extLst>
          </p:cNvPr>
          <p:cNvSpPr txBox="1">
            <a:spLocks/>
          </p:cNvSpPr>
          <p:nvPr/>
        </p:nvSpPr>
        <p:spPr>
          <a:xfrm>
            <a:off x="370" y="3208744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Power Systems</a:t>
            </a:r>
            <a:endParaRPr lang="en-US" sz="2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FAC743-6A7A-0D47-BDBD-47EAAB9AB5C1}"/>
              </a:ext>
            </a:extLst>
          </p:cNvPr>
          <p:cNvSpPr txBox="1">
            <a:spLocks/>
          </p:cNvSpPr>
          <p:nvPr/>
        </p:nvSpPr>
        <p:spPr>
          <a:xfrm>
            <a:off x="3080174" y="3208744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Smart Grid</a:t>
            </a:r>
            <a:endParaRPr lang="en-US" sz="21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350E34-FAAE-1649-8FD1-0710E1ABF256}"/>
              </a:ext>
            </a:extLst>
          </p:cNvPr>
          <p:cNvSpPr txBox="1">
            <a:spLocks/>
          </p:cNvSpPr>
          <p:nvPr/>
        </p:nvSpPr>
        <p:spPr>
          <a:xfrm>
            <a:off x="6163733" y="3208744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Medical Devices</a:t>
            </a:r>
            <a:endParaRPr lang="en-US" sz="21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3151AA-F04D-A04D-97C3-B35A21A6EBC5}"/>
              </a:ext>
            </a:extLst>
          </p:cNvPr>
          <p:cNvSpPr txBox="1">
            <a:spLocks/>
          </p:cNvSpPr>
          <p:nvPr/>
        </p:nvSpPr>
        <p:spPr>
          <a:xfrm>
            <a:off x="370" y="4736465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Robotics</a:t>
            </a:r>
            <a:endParaRPr lang="en-US" sz="21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F4B8AC-43A8-5A44-A4BE-D09AFB030A91}"/>
              </a:ext>
            </a:extLst>
          </p:cNvPr>
          <p:cNvSpPr txBox="1">
            <a:spLocks/>
          </p:cNvSpPr>
          <p:nvPr/>
        </p:nvSpPr>
        <p:spPr>
          <a:xfrm>
            <a:off x="3080174" y="4736465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Semiconductors</a:t>
            </a:r>
            <a:endParaRPr lang="en-US" sz="21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BABCC6-095B-6347-AAAD-1768E595639D}"/>
              </a:ext>
            </a:extLst>
          </p:cNvPr>
          <p:cNvSpPr txBox="1">
            <a:spLocks/>
          </p:cNvSpPr>
          <p:nvPr/>
        </p:nvSpPr>
        <p:spPr>
          <a:xfrm>
            <a:off x="6163733" y="4736465"/>
            <a:ext cx="2743200" cy="326884"/>
          </a:xfrm>
          <a:prstGeom prst="rect">
            <a:avLst/>
          </a:prstGeom>
          <a:gradFill>
            <a:gsLst>
              <a:gs pos="54000">
                <a:schemeClr val="accent1">
                  <a:lumMod val="50000"/>
                </a:schemeClr>
              </a:gs>
              <a:gs pos="99000">
                <a:srgbClr val="0066A1"/>
              </a:gs>
            </a:gsLst>
            <a:lin ang="0" scaled="0"/>
          </a:gra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ts val="1660"/>
              </a:lnSpc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Telecommunications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5844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AA95975-35E5-1644-A4BA-3C0E5511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312"/>
            <a:ext cx="3453881" cy="15411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7CB85D-1EB1-ED48-B92B-D0E56BB7D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96" y="372612"/>
            <a:ext cx="3227150" cy="21967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D57401-B34D-A54D-B452-F9982A20C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952" y="405008"/>
            <a:ext cx="3216109" cy="19046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04432D-FD02-9445-8450-CC1ADC0B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3661"/>
            <a:ext cx="3453881" cy="18761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F6F25C3-C1B1-E54D-99A5-83C4E7F20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0696" y="2025801"/>
            <a:ext cx="3227150" cy="21089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B19E0A8-7D96-9545-A1DE-6C8B99D7D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611" y="2045644"/>
            <a:ext cx="3230145" cy="21436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840F55-1B2C-9F44-B363-99DCACBA7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" y="3684695"/>
            <a:ext cx="3453877" cy="14588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F8EA96-C3D5-E249-9E2C-A54BCACD8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0696" y="3684695"/>
            <a:ext cx="3227150" cy="145880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AC85412-A4D7-3A4A-8029-4CB2F9ED0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7611" y="3683702"/>
            <a:ext cx="3230145" cy="144570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EAF9-0FB3-B648-9D86-02259C20951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40DAC-7EE8-D743-9FF8-2CF0EB765B7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DEAADD20-9283-5343-842D-BB26C6F02A57}"/>
              </a:ext>
            </a:extLst>
          </p:cNvPr>
          <p:cNvSpPr/>
          <p:nvPr/>
        </p:nvSpPr>
        <p:spPr>
          <a:xfrm flipV="1">
            <a:off x="0" y="0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nip Single Corner Rectangle 55">
            <a:extLst>
              <a:ext uri="{FF2B5EF4-FFF2-40B4-BE49-F238E27FC236}">
                <a16:creationId xmlns:a16="http://schemas.microsoft.com/office/drawing/2014/main" id="{33FF297F-9D83-DE48-8063-EB3A8232803A}"/>
              </a:ext>
            </a:extLst>
          </p:cNvPr>
          <p:cNvSpPr/>
          <p:nvPr/>
        </p:nvSpPr>
        <p:spPr>
          <a:xfrm flipV="1">
            <a:off x="0" y="-11155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F7C017-DD7E-0E44-9CF2-E1505E20BEC3}"/>
              </a:ext>
            </a:extLst>
          </p:cNvPr>
          <p:cNvSpPr txBox="1"/>
          <p:nvPr/>
        </p:nvSpPr>
        <p:spPr>
          <a:xfrm>
            <a:off x="304800" y="14451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more at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www.ieee.org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DF91453-90A5-8E4C-8E22-E23939F4DF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" y="1506815"/>
            <a:ext cx="4521200" cy="25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19192</TotalTime>
  <Words>268</Words>
  <Application>Microsoft Office PowerPoint</Application>
  <PresentationFormat>On-screen Show (16:9)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Kenneth Jankoski</cp:lastModifiedBy>
  <cp:revision>156</cp:revision>
  <dcterms:created xsi:type="dcterms:W3CDTF">2016-10-24T19:40:55Z</dcterms:created>
  <dcterms:modified xsi:type="dcterms:W3CDTF">2021-07-28T14:33:13Z</dcterms:modified>
</cp:coreProperties>
</file>